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74" autoAdjust="0"/>
  </p:normalViewPr>
  <p:slideViewPr>
    <p:cSldViewPr snapToGrid="0" snapToObjects="1">
      <p:cViewPr>
        <p:scale>
          <a:sx n="33" d="100"/>
          <a:sy n="33" d="100"/>
        </p:scale>
        <p:origin x="1908" y="9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12458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9144000" y="0"/>
            <a:ext cx="5486400" cy="8229599"/>
          </a:xfrm>
          <a:prstGeom prst="rect">
            <a:avLst/>
          </a:prstGeom>
        </p:spPr>
      </p:pic>
      <p:sp>
        <p:nvSpPr>
          <p:cNvPr id="5" name="Text 1"/>
          <p:cNvSpPr/>
          <p:nvPr/>
        </p:nvSpPr>
        <p:spPr>
          <a:xfrm>
            <a:off x="1042630" y="180736"/>
            <a:ext cx="7058739" cy="3127891"/>
          </a:xfrm>
          <a:prstGeom prst="rect">
            <a:avLst/>
          </a:prstGeom>
          <a:noFill/>
          <a:ln/>
        </p:spPr>
        <p:txBody>
          <a:bodyPr wrap="square" rtlCol="0" anchor="t"/>
          <a:lstStyle/>
          <a:p>
            <a:pPr marL="0" indent="0">
              <a:lnSpc>
                <a:spcPts val="8210"/>
              </a:lnSpc>
              <a:buNone/>
            </a:pPr>
            <a:r>
              <a:rPr lang="en-US" sz="6568" dirty="0">
                <a:solidFill>
                  <a:srgbClr val="1F1E1E"/>
                </a:solidFill>
                <a:latin typeface="Red Hat Text" pitchFamily="34" charset="0"/>
                <a:ea typeface="Red Hat Text" pitchFamily="34" charset="-122"/>
                <a:cs typeface="Red Hat Text" pitchFamily="34" charset="-120"/>
              </a:rPr>
              <a:t>Introduction to passing arrays to functions in C</a:t>
            </a:r>
            <a:endParaRPr lang="en-US" sz="6568" dirty="0"/>
          </a:p>
        </p:txBody>
      </p:sp>
      <p:sp>
        <p:nvSpPr>
          <p:cNvPr id="6" name="Text 2"/>
          <p:cNvSpPr/>
          <p:nvPr/>
        </p:nvSpPr>
        <p:spPr>
          <a:xfrm>
            <a:off x="1042630" y="3725703"/>
            <a:ext cx="7058739" cy="4003358"/>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In C programming, passing arrays to functions is a fundamental concept. It allows the function to access and manipulate the elements of the array. Understanding how to pass arrays to functions is crucial for writing efficient and organized code. This process involves passing the array's memory address to the function, enabling the function to work directly with the original array. Let's delve into the syntax and mechanisms for passing arrays to functions in C.</a:t>
            </a:r>
            <a:endParaRPr lang="en-US" sz="2189"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AFA">
              <a:alpha val="85000"/>
            </a:srgbClr>
          </a:solidFill>
          <a:ln/>
        </p:spPr>
      </p:sp>
      <p:sp>
        <p:nvSpPr>
          <p:cNvPr id="6" name="Text 2"/>
          <p:cNvSpPr/>
          <p:nvPr/>
        </p:nvSpPr>
        <p:spPr>
          <a:xfrm>
            <a:off x="1042630" y="891540"/>
            <a:ext cx="11521440" cy="868799"/>
          </a:xfrm>
          <a:prstGeom prst="rect">
            <a:avLst/>
          </a:prstGeom>
          <a:noFill/>
          <a:ln/>
        </p:spPr>
        <p:txBody>
          <a:bodyPr wrap="non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Syntax for passing arrays to functions</a:t>
            </a:r>
            <a:endParaRPr lang="en-US" sz="5474" dirty="0"/>
          </a:p>
        </p:txBody>
      </p:sp>
      <p:sp>
        <p:nvSpPr>
          <p:cNvPr id="7" name="Shape 3"/>
          <p:cNvSpPr/>
          <p:nvPr/>
        </p:nvSpPr>
        <p:spPr>
          <a:xfrm>
            <a:off x="1042630" y="2177415"/>
            <a:ext cx="3996333" cy="5160526"/>
          </a:xfrm>
          <a:prstGeom prst="roundRect">
            <a:avLst>
              <a:gd name="adj" fmla="val 4175"/>
            </a:avLst>
          </a:prstGeom>
          <a:solidFill>
            <a:srgbClr val="FFE0E0"/>
          </a:solidFill>
          <a:ln/>
        </p:spPr>
      </p:sp>
      <p:sp>
        <p:nvSpPr>
          <p:cNvPr id="8" name="Text 4"/>
          <p:cNvSpPr/>
          <p:nvPr/>
        </p:nvSpPr>
        <p:spPr>
          <a:xfrm>
            <a:off x="1320641" y="2455426"/>
            <a:ext cx="2780467"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Array Declaration</a:t>
            </a:r>
            <a:endParaRPr lang="en-US" sz="2737" dirty="0"/>
          </a:p>
        </p:txBody>
      </p:sp>
      <p:sp>
        <p:nvSpPr>
          <p:cNvPr id="9" name="Text 5"/>
          <p:cNvSpPr/>
          <p:nvPr/>
        </p:nvSpPr>
        <p:spPr>
          <a:xfrm>
            <a:off x="1320641" y="3056573"/>
            <a:ext cx="3440311" cy="4003358"/>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In C, arrays are declared with a defined size and type. The syntax to declare an array and pass it to a function involves specifying the type of the elements and the size of the array within the function parameter list.</a:t>
            </a:r>
            <a:endParaRPr lang="en-US" sz="2189" dirty="0"/>
          </a:p>
        </p:txBody>
      </p:sp>
      <p:sp>
        <p:nvSpPr>
          <p:cNvPr id="10" name="Shape 6"/>
          <p:cNvSpPr/>
          <p:nvPr/>
        </p:nvSpPr>
        <p:spPr>
          <a:xfrm>
            <a:off x="5316974" y="2177415"/>
            <a:ext cx="3996333" cy="5160526"/>
          </a:xfrm>
          <a:prstGeom prst="roundRect">
            <a:avLst>
              <a:gd name="adj" fmla="val 4175"/>
            </a:avLst>
          </a:prstGeom>
          <a:solidFill>
            <a:srgbClr val="FFE0E0"/>
          </a:solidFill>
          <a:ln/>
        </p:spPr>
      </p:sp>
      <p:sp>
        <p:nvSpPr>
          <p:cNvPr id="11" name="Text 7"/>
          <p:cNvSpPr/>
          <p:nvPr/>
        </p:nvSpPr>
        <p:spPr>
          <a:xfrm>
            <a:off x="5594985" y="2455426"/>
            <a:ext cx="2956560"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Function Definition</a:t>
            </a:r>
            <a:endParaRPr lang="en-US" sz="2737" dirty="0"/>
          </a:p>
        </p:txBody>
      </p:sp>
      <p:sp>
        <p:nvSpPr>
          <p:cNvPr id="12" name="Text 8"/>
          <p:cNvSpPr/>
          <p:nvPr/>
        </p:nvSpPr>
        <p:spPr>
          <a:xfrm>
            <a:off x="5594985" y="3056573"/>
            <a:ext cx="3440311" cy="3113722"/>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When passing an array to a function, the function definition includes the array type label followed by square brackets to indicate that the function accepts an array argument.</a:t>
            </a:r>
            <a:endParaRPr lang="en-US" sz="2189" dirty="0"/>
          </a:p>
        </p:txBody>
      </p:sp>
      <p:sp>
        <p:nvSpPr>
          <p:cNvPr id="13" name="Shape 9"/>
          <p:cNvSpPr/>
          <p:nvPr/>
        </p:nvSpPr>
        <p:spPr>
          <a:xfrm>
            <a:off x="9591318" y="2177415"/>
            <a:ext cx="3996333" cy="5160526"/>
          </a:xfrm>
          <a:prstGeom prst="roundRect">
            <a:avLst>
              <a:gd name="adj" fmla="val 4175"/>
            </a:avLst>
          </a:prstGeom>
          <a:solidFill>
            <a:srgbClr val="FFE0E0"/>
          </a:solidFill>
          <a:ln/>
        </p:spPr>
      </p:sp>
      <p:sp>
        <p:nvSpPr>
          <p:cNvPr id="14" name="Text 10"/>
          <p:cNvSpPr/>
          <p:nvPr/>
        </p:nvSpPr>
        <p:spPr>
          <a:xfrm>
            <a:off x="9869329" y="2455426"/>
            <a:ext cx="3101340"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Calling the Function</a:t>
            </a:r>
            <a:endParaRPr lang="en-US" sz="2737" dirty="0"/>
          </a:p>
        </p:txBody>
      </p:sp>
      <p:sp>
        <p:nvSpPr>
          <p:cNvPr id="15" name="Text 11"/>
          <p:cNvSpPr/>
          <p:nvPr/>
        </p:nvSpPr>
        <p:spPr>
          <a:xfrm>
            <a:off x="9869329" y="3056573"/>
            <a:ext cx="3440311" cy="3113722"/>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When calling a function that receives an array as an argument, the array name is passed inside the function call, and the function works directly with the original array.</a:t>
            </a:r>
            <a:endParaRPr lang="en-US" sz="2189"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804529" y="-114539"/>
            <a:ext cx="7063740" cy="868799"/>
          </a:xfrm>
          <a:prstGeom prst="rect">
            <a:avLst/>
          </a:prstGeom>
          <a:noFill/>
          <a:ln/>
        </p:spPr>
        <p:txBody>
          <a:bodyPr wrap="non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Passing arrays by value</a:t>
            </a:r>
            <a:endParaRPr lang="en-US" sz="5474" dirty="0"/>
          </a:p>
        </p:txBody>
      </p:sp>
      <p:sp>
        <p:nvSpPr>
          <p:cNvPr id="6" name="Shape 2"/>
          <p:cNvSpPr/>
          <p:nvPr/>
        </p:nvSpPr>
        <p:spPr>
          <a:xfrm>
            <a:off x="5193864" y="1171336"/>
            <a:ext cx="55602" cy="8475702"/>
          </a:xfrm>
          <a:prstGeom prst="rect">
            <a:avLst/>
          </a:prstGeom>
          <a:solidFill>
            <a:srgbClr val="FFE0E0"/>
          </a:solidFill>
          <a:ln/>
        </p:spPr>
      </p:sp>
      <p:sp>
        <p:nvSpPr>
          <p:cNvPr id="7" name="Shape 3"/>
          <p:cNvSpPr/>
          <p:nvPr/>
        </p:nvSpPr>
        <p:spPr>
          <a:xfrm>
            <a:off x="5534382" y="1072335"/>
            <a:ext cx="973098" cy="55602"/>
          </a:xfrm>
          <a:prstGeom prst="rect">
            <a:avLst/>
          </a:prstGeom>
          <a:solidFill>
            <a:srgbClr val="FFE0E0"/>
          </a:solidFill>
          <a:ln/>
        </p:spPr>
      </p:sp>
      <p:sp>
        <p:nvSpPr>
          <p:cNvPr id="8" name="Shape 4"/>
          <p:cNvSpPr/>
          <p:nvPr/>
        </p:nvSpPr>
        <p:spPr>
          <a:xfrm>
            <a:off x="4908828" y="787478"/>
            <a:ext cx="625554" cy="625554"/>
          </a:xfrm>
          <a:prstGeom prst="roundRect">
            <a:avLst>
              <a:gd name="adj" fmla="val 26670"/>
            </a:avLst>
          </a:prstGeom>
          <a:solidFill>
            <a:srgbClr val="FFE0E0"/>
          </a:solidFill>
          <a:ln/>
        </p:spPr>
      </p:sp>
      <p:sp>
        <p:nvSpPr>
          <p:cNvPr id="9" name="Text 5"/>
          <p:cNvSpPr/>
          <p:nvPr/>
        </p:nvSpPr>
        <p:spPr>
          <a:xfrm>
            <a:off x="5156835" y="839628"/>
            <a:ext cx="129540" cy="521256"/>
          </a:xfrm>
          <a:prstGeom prst="rect">
            <a:avLst/>
          </a:prstGeom>
          <a:noFill/>
          <a:ln/>
        </p:spPr>
        <p:txBody>
          <a:bodyPr wrap="none" rtlCol="0" anchor="t"/>
          <a:lstStyle/>
          <a:p>
            <a:pPr marL="0" indent="0" algn="ctr">
              <a:lnSpc>
                <a:spcPts val="4105"/>
              </a:lnSpc>
              <a:buNone/>
            </a:pPr>
            <a:r>
              <a:rPr lang="en-US" sz="3284" dirty="0">
                <a:solidFill>
                  <a:srgbClr val="1F1E1E"/>
                </a:solidFill>
                <a:latin typeface="Red Hat Text" pitchFamily="34" charset="0"/>
                <a:ea typeface="Red Hat Text" pitchFamily="34" charset="-122"/>
                <a:cs typeface="Red Hat Text" pitchFamily="34" charset="-120"/>
              </a:rPr>
              <a:t>1</a:t>
            </a:r>
            <a:endParaRPr lang="en-US" sz="3284" dirty="0"/>
          </a:p>
        </p:txBody>
      </p:sp>
      <p:sp>
        <p:nvSpPr>
          <p:cNvPr id="10" name="Text 6"/>
          <p:cNvSpPr/>
          <p:nvPr/>
        </p:nvSpPr>
        <p:spPr>
          <a:xfrm>
            <a:off x="6750844" y="848200"/>
            <a:ext cx="2780467" cy="434340"/>
          </a:xfrm>
          <a:prstGeom prst="rect">
            <a:avLst/>
          </a:prstGeom>
          <a:noFill/>
          <a:ln/>
        </p:spPr>
        <p:txBody>
          <a:bodyPr wrap="none" rtlCol="0" anchor="t"/>
          <a:lstStyle/>
          <a:p>
            <a:pPr marL="0" indent="0" algn="l">
              <a:lnSpc>
                <a:spcPts val="3421"/>
              </a:lnSpc>
              <a:buNone/>
            </a:pPr>
            <a:r>
              <a:rPr lang="en-US" sz="2737" dirty="0">
                <a:solidFill>
                  <a:srgbClr val="1F1E1E"/>
                </a:solidFill>
                <a:latin typeface="Red Hat Text" pitchFamily="34" charset="0"/>
                <a:ea typeface="Red Hat Text" pitchFamily="34" charset="-122"/>
                <a:cs typeface="Red Hat Text" pitchFamily="34" charset="-120"/>
              </a:rPr>
              <a:t>Creating a Copy</a:t>
            </a:r>
            <a:endParaRPr lang="en-US" sz="2737" dirty="0"/>
          </a:p>
        </p:txBody>
      </p:sp>
      <p:sp>
        <p:nvSpPr>
          <p:cNvPr id="11" name="Text 7"/>
          <p:cNvSpPr/>
          <p:nvPr/>
        </p:nvSpPr>
        <p:spPr>
          <a:xfrm>
            <a:off x="6750844" y="1449347"/>
            <a:ext cx="6941225" cy="1779270"/>
          </a:xfrm>
          <a:prstGeom prst="rect">
            <a:avLst/>
          </a:prstGeom>
          <a:noFill/>
          <a:ln/>
        </p:spPr>
        <p:txBody>
          <a:bodyPr wrap="square" rtlCol="0" anchor="t"/>
          <a:lstStyle/>
          <a:p>
            <a:pPr marL="0" indent="0" algn="l">
              <a:lnSpc>
                <a:spcPts val="3503"/>
              </a:lnSpc>
              <a:buNone/>
            </a:pPr>
            <a:r>
              <a:rPr lang="en-US" sz="2189" dirty="0">
                <a:solidFill>
                  <a:srgbClr val="3B3535"/>
                </a:solidFill>
                <a:latin typeface="Roboto" pitchFamily="34" charset="0"/>
                <a:ea typeface="Roboto" pitchFamily="34" charset="-122"/>
                <a:cs typeface="Roboto" pitchFamily="34" charset="-120"/>
              </a:rPr>
              <a:t>When an array is passed by value, a copy of the entire array is made and passed to the function. This allows the function to manipulate the array without affecting the original.</a:t>
            </a:r>
            <a:endParaRPr lang="en-US" sz="2189" dirty="0"/>
          </a:p>
        </p:txBody>
      </p:sp>
      <p:sp>
        <p:nvSpPr>
          <p:cNvPr id="12" name="Shape 8"/>
          <p:cNvSpPr/>
          <p:nvPr/>
        </p:nvSpPr>
        <p:spPr>
          <a:xfrm>
            <a:off x="5534382" y="3546693"/>
            <a:ext cx="973098" cy="55602"/>
          </a:xfrm>
          <a:prstGeom prst="rect">
            <a:avLst/>
          </a:prstGeom>
          <a:solidFill>
            <a:srgbClr val="FFE0E0"/>
          </a:solidFill>
          <a:ln/>
        </p:spPr>
      </p:sp>
      <p:sp>
        <p:nvSpPr>
          <p:cNvPr id="13" name="Shape 9"/>
          <p:cNvSpPr/>
          <p:nvPr/>
        </p:nvSpPr>
        <p:spPr>
          <a:xfrm>
            <a:off x="4908828" y="3261836"/>
            <a:ext cx="625554" cy="625554"/>
          </a:xfrm>
          <a:prstGeom prst="roundRect">
            <a:avLst>
              <a:gd name="adj" fmla="val 26670"/>
            </a:avLst>
          </a:prstGeom>
          <a:solidFill>
            <a:srgbClr val="FFE0E0"/>
          </a:solidFill>
          <a:ln/>
        </p:spPr>
      </p:sp>
      <p:sp>
        <p:nvSpPr>
          <p:cNvPr id="14" name="Text 10"/>
          <p:cNvSpPr/>
          <p:nvPr/>
        </p:nvSpPr>
        <p:spPr>
          <a:xfrm>
            <a:off x="5107305" y="3313985"/>
            <a:ext cx="228600" cy="521256"/>
          </a:xfrm>
          <a:prstGeom prst="rect">
            <a:avLst/>
          </a:prstGeom>
          <a:noFill/>
          <a:ln/>
        </p:spPr>
        <p:txBody>
          <a:bodyPr wrap="none" rtlCol="0" anchor="t"/>
          <a:lstStyle/>
          <a:p>
            <a:pPr marL="0" indent="0" algn="ctr">
              <a:lnSpc>
                <a:spcPts val="4105"/>
              </a:lnSpc>
              <a:buNone/>
            </a:pPr>
            <a:r>
              <a:rPr lang="en-US" sz="3284" dirty="0">
                <a:solidFill>
                  <a:srgbClr val="1F1E1E"/>
                </a:solidFill>
                <a:latin typeface="Red Hat Text" pitchFamily="34" charset="0"/>
                <a:ea typeface="Red Hat Text" pitchFamily="34" charset="-122"/>
                <a:cs typeface="Red Hat Text" pitchFamily="34" charset="-120"/>
              </a:rPr>
              <a:t>2</a:t>
            </a:r>
            <a:endParaRPr lang="en-US" sz="3284" dirty="0"/>
          </a:p>
        </p:txBody>
      </p:sp>
      <p:sp>
        <p:nvSpPr>
          <p:cNvPr id="15" name="Text 11"/>
          <p:cNvSpPr/>
          <p:nvPr/>
        </p:nvSpPr>
        <p:spPr>
          <a:xfrm>
            <a:off x="6750844" y="3322558"/>
            <a:ext cx="2933700" cy="434340"/>
          </a:xfrm>
          <a:prstGeom prst="rect">
            <a:avLst/>
          </a:prstGeom>
          <a:noFill/>
          <a:ln/>
        </p:spPr>
        <p:txBody>
          <a:bodyPr wrap="none" rtlCol="0" anchor="t"/>
          <a:lstStyle/>
          <a:p>
            <a:pPr marL="0" indent="0" algn="l">
              <a:lnSpc>
                <a:spcPts val="3421"/>
              </a:lnSpc>
              <a:buNone/>
            </a:pPr>
            <a:r>
              <a:rPr lang="en-US" sz="2737" dirty="0">
                <a:solidFill>
                  <a:srgbClr val="1F1E1E"/>
                </a:solidFill>
                <a:latin typeface="Red Hat Text" pitchFamily="34" charset="0"/>
                <a:ea typeface="Red Hat Text" pitchFamily="34" charset="-122"/>
                <a:cs typeface="Red Hat Text" pitchFamily="34" charset="-120"/>
              </a:rPr>
              <a:t>Memory Overhead</a:t>
            </a:r>
            <a:endParaRPr lang="en-US" sz="2737" dirty="0"/>
          </a:p>
        </p:txBody>
      </p:sp>
      <p:sp>
        <p:nvSpPr>
          <p:cNvPr id="16" name="Text 12"/>
          <p:cNvSpPr/>
          <p:nvPr/>
        </p:nvSpPr>
        <p:spPr>
          <a:xfrm>
            <a:off x="6750844" y="3923704"/>
            <a:ext cx="6941225" cy="1334453"/>
          </a:xfrm>
          <a:prstGeom prst="rect">
            <a:avLst/>
          </a:prstGeom>
          <a:noFill/>
          <a:ln/>
        </p:spPr>
        <p:txBody>
          <a:bodyPr wrap="square" rtlCol="0" anchor="t"/>
          <a:lstStyle/>
          <a:p>
            <a:pPr marL="0" indent="0" algn="l">
              <a:lnSpc>
                <a:spcPts val="3503"/>
              </a:lnSpc>
              <a:buNone/>
            </a:pPr>
            <a:r>
              <a:rPr lang="en-US" sz="2189" dirty="0">
                <a:solidFill>
                  <a:srgbClr val="3B3535"/>
                </a:solidFill>
                <a:latin typeface="Roboto" pitchFamily="34" charset="0"/>
                <a:ea typeface="Roboto" pitchFamily="34" charset="-122"/>
                <a:cs typeface="Roboto" pitchFamily="34" charset="-120"/>
              </a:rPr>
              <a:t>Passing arrays by value introduces a memory overhead, as the entire array needs to be duplicated. This can be inefficient for large arrays.</a:t>
            </a:r>
            <a:endParaRPr lang="en-US" sz="2189" dirty="0"/>
          </a:p>
        </p:txBody>
      </p:sp>
      <p:sp>
        <p:nvSpPr>
          <p:cNvPr id="17" name="Shape 13"/>
          <p:cNvSpPr/>
          <p:nvPr/>
        </p:nvSpPr>
        <p:spPr>
          <a:xfrm>
            <a:off x="5534382" y="5637886"/>
            <a:ext cx="973098" cy="55602"/>
          </a:xfrm>
          <a:prstGeom prst="rect">
            <a:avLst/>
          </a:prstGeom>
          <a:solidFill>
            <a:srgbClr val="FFE0E0"/>
          </a:solidFill>
          <a:ln/>
        </p:spPr>
      </p:sp>
      <p:sp>
        <p:nvSpPr>
          <p:cNvPr id="18" name="Shape 14"/>
          <p:cNvSpPr/>
          <p:nvPr/>
        </p:nvSpPr>
        <p:spPr>
          <a:xfrm>
            <a:off x="4908828" y="5353029"/>
            <a:ext cx="625554" cy="625554"/>
          </a:xfrm>
          <a:prstGeom prst="roundRect">
            <a:avLst>
              <a:gd name="adj" fmla="val 26670"/>
            </a:avLst>
          </a:prstGeom>
          <a:solidFill>
            <a:srgbClr val="FFE0E0"/>
          </a:solidFill>
          <a:ln/>
        </p:spPr>
      </p:sp>
      <p:sp>
        <p:nvSpPr>
          <p:cNvPr id="19" name="Text 15"/>
          <p:cNvSpPr/>
          <p:nvPr/>
        </p:nvSpPr>
        <p:spPr>
          <a:xfrm>
            <a:off x="5099685" y="5405178"/>
            <a:ext cx="243840" cy="521256"/>
          </a:xfrm>
          <a:prstGeom prst="rect">
            <a:avLst/>
          </a:prstGeom>
          <a:noFill/>
          <a:ln/>
        </p:spPr>
        <p:txBody>
          <a:bodyPr wrap="none" rtlCol="0" anchor="t"/>
          <a:lstStyle/>
          <a:p>
            <a:pPr marL="0" indent="0" algn="ctr">
              <a:lnSpc>
                <a:spcPts val="4105"/>
              </a:lnSpc>
              <a:buNone/>
            </a:pPr>
            <a:r>
              <a:rPr lang="en-US" sz="3284" dirty="0">
                <a:solidFill>
                  <a:srgbClr val="1F1E1E"/>
                </a:solidFill>
                <a:latin typeface="Red Hat Text" pitchFamily="34" charset="0"/>
                <a:ea typeface="Red Hat Text" pitchFamily="34" charset="-122"/>
                <a:cs typeface="Red Hat Text" pitchFamily="34" charset="-120"/>
              </a:rPr>
              <a:t>3</a:t>
            </a:r>
            <a:endParaRPr lang="en-US" sz="3284" dirty="0"/>
          </a:p>
        </p:txBody>
      </p:sp>
      <p:sp>
        <p:nvSpPr>
          <p:cNvPr id="20" name="Text 16"/>
          <p:cNvSpPr/>
          <p:nvPr/>
        </p:nvSpPr>
        <p:spPr>
          <a:xfrm>
            <a:off x="6750844" y="5413751"/>
            <a:ext cx="3284220" cy="434340"/>
          </a:xfrm>
          <a:prstGeom prst="rect">
            <a:avLst/>
          </a:prstGeom>
          <a:noFill/>
          <a:ln/>
        </p:spPr>
        <p:txBody>
          <a:bodyPr wrap="none" rtlCol="0" anchor="t"/>
          <a:lstStyle/>
          <a:p>
            <a:pPr marL="0" indent="0" algn="l">
              <a:lnSpc>
                <a:spcPts val="3421"/>
              </a:lnSpc>
              <a:buNone/>
            </a:pPr>
            <a:r>
              <a:rPr lang="en-US" sz="2737" dirty="0">
                <a:solidFill>
                  <a:srgbClr val="1F1E1E"/>
                </a:solidFill>
                <a:latin typeface="Red Hat Text" pitchFamily="34" charset="0"/>
                <a:ea typeface="Red Hat Text" pitchFamily="34" charset="-122"/>
                <a:cs typeface="Red Hat Text" pitchFamily="34" charset="-120"/>
              </a:rPr>
              <a:t>Changes are Isolated</a:t>
            </a:r>
            <a:endParaRPr lang="en-US" sz="2737" dirty="0"/>
          </a:p>
        </p:txBody>
      </p:sp>
      <p:sp>
        <p:nvSpPr>
          <p:cNvPr id="21" name="Text 17"/>
          <p:cNvSpPr/>
          <p:nvPr/>
        </p:nvSpPr>
        <p:spPr>
          <a:xfrm>
            <a:off x="6750844" y="6014897"/>
            <a:ext cx="6941225" cy="1334453"/>
          </a:xfrm>
          <a:prstGeom prst="rect">
            <a:avLst/>
          </a:prstGeom>
          <a:noFill/>
          <a:ln/>
        </p:spPr>
        <p:txBody>
          <a:bodyPr wrap="square" rtlCol="0" anchor="t"/>
          <a:lstStyle/>
          <a:p>
            <a:pPr marL="0" indent="0" algn="l">
              <a:lnSpc>
                <a:spcPts val="3503"/>
              </a:lnSpc>
              <a:buNone/>
            </a:pPr>
            <a:r>
              <a:rPr lang="en-US" sz="2189" dirty="0">
                <a:solidFill>
                  <a:srgbClr val="3B3535"/>
                </a:solidFill>
                <a:latin typeface="Roboto" pitchFamily="34" charset="0"/>
                <a:ea typeface="Roboto" pitchFamily="34" charset="-122"/>
                <a:cs typeface="Roboto" pitchFamily="34" charset="-120"/>
              </a:rPr>
              <a:t>Any changes made to the array within the function are isolated and do not affect the original array in the calling function.</a:t>
            </a:r>
            <a:endParaRPr lang="en-US" sz="2189"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1042630" y="1294686"/>
            <a:ext cx="8397240" cy="868799"/>
          </a:xfrm>
          <a:prstGeom prst="rect">
            <a:avLst/>
          </a:prstGeom>
          <a:noFill/>
          <a:ln/>
        </p:spPr>
        <p:txBody>
          <a:bodyPr wrap="non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Passing arrays by reference</a:t>
            </a:r>
            <a:endParaRPr lang="en-US" sz="5474" dirty="0"/>
          </a:p>
        </p:txBody>
      </p:sp>
      <p:sp>
        <p:nvSpPr>
          <p:cNvPr id="5" name="Text 2"/>
          <p:cNvSpPr/>
          <p:nvPr/>
        </p:nvSpPr>
        <p:spPr>
          <a:xfrm>
            <a:off x="1042630" y="2858572"/>
            <a:ext cx="2780467"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Direct Access</a:t>
            </a:r>
            <a:endParaRPr lang="en-US" sz="2737" dirty="0"/>
          </a:p>
        </p:txBody>
      </p:sp>
      <p:sp>
        <p:nvSpPr>
          <p:cNvPr id="6" name="Text 3"/>
          <p:cNvSpPr/>
          <p:nvPr/>
        </p:nvSpPr>
        <p:spPr>
          <a:xfrm>
            <a:off x="1042630" y="3570923"/>
            <a:ext cx="3728918" cy="3113722"/>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When an array is passed by reference, the function receives a pointer to the original array. This allows the function to directly access and manipulate the original elements.</a:t>
            </a:r>
            <a:endParaRPr lang="en-US" sz="2189" dirty="0"/>
          </a:p>
        </p:txBody>
      </p:sp>
      <p:sp>
        <p:nvSpPr>
          <p:cNvPr id="7" name="Text 4"/>
          <p:cNvSpPr/>
          <p:nvPr/>
        </p:nvSpPr>
        <p:spPr>
          <a:xfrm>
            <a:off x="5457587" y="2858572"/>
            <a:ext cx="2780467"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Efficiency</a:t>
            </a:r>
            <a:endParaRPr lang="en-US" sz="2737" dirty="0"/>
          </a:p>
        </p:txBody>
      </p:sp>
      <p:sp>
        <p:nvSpPr>
          <p:cNvPr id="8" name="Text 5"/>
          <p:cNvSpPr/>
          <p:nvPr/>
        </p:nvSpPr>
        <p:spPr>
          <a:xfrm>
            <a:off x="5457587" y="3570923"/>
            <a:ext cx="3728918" cy="2224087"/>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Passing arrays by reference is generally more efficient as it avoids creating a copy of the array. This is beneficial for working with large arrays.</a:t>
            </a:r>
            <a:endParaRPr lang="en-US" sz="2189" dirty="0"/>
          </a:p>
        </p:txBody>
      </p:sp>
      <p:sp>
        <p:nvSpPr>
          <p:cNvPr id="9" name="Text 6"/>
          <p:cNvSpPr/>
          <p:nvPr/>
        </p:nvSpPr>
        <p:spPr>
          <a:xfrm>
            <a:off x="9872543" y="2858572"/>
            <a:ext cx="3728918" cy="868680"/>
          </a:xfrm>
          <a:prstGeom prst="rect">
            <a:avLst/>
          </a:prstGeom>
          <a:noFill/>
          <a:ln/>
        </p:spPr>
        <p:txBody>
          <a:bodyPr wrap="squar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Impact on Original Array</a:t>
            </a:r>
            <a:endParaRPr lang="en-US" sz="2737" dirty="0"/>
          </a:p>
        </p:txBody>
      </p:sp>
      <p:sp>
        <p:nvSpPr>
          <p:cNvPr id="10" name="Text 7"/>
          <p:cNvSpPr/>
          <p:nvPr/>
        </p:nvSpPr>
        <p:spPr>
          <a:xfrm>
            <a:off x="9872543" y="4005263"/>
            <a:ext cx="3728918" cy="2224087"/>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Modifying the array within the function directly impacts the original array, as they both share the same memory location.</a:t>
            </a:r>
            <a:endParaRPr lang="en-US" sz="218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1042630" y="330219"/>
            <a:ext cx="11765280" cy="868799"/>
          </a:xfrm>
          <a:prstGeom prst="rect">
            <a:avLst/>
          </a:prstGeom>
          <a:noFill/>
          <a:ln/>
        </p:spPr>
        <p:txBody>
          <a:bodyPr wrap="non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Benefits of passing arrays to functions</a:t>
            </a:r>
            <a:endParaRPr lang="en-US" sz="5474" dirty="0"/>
          </a:p>
        </p:txBody>
      </p:sp>
      <p:sp>
        <p:nvSpPr>
          <p:cNvPr id="5" name="Shape 2"/>
          <p:cNvSpPr/>
          <p:nvPr/>
        </p:nvSpPr>
        <p:spPr>
          <a:xfrm>
            <a:off x="1042630" y="1972329"/>
            <a:ext cx="625554" cy="625554"/>
          </a:xfrm>
          <a:prstGeom prst="roundRect">
            <a:avLst>
              <a:gd name="adj" fmla="val 26670"/>
            </a:avLst>
          </a:prstGeom>
          <a:solidFill>
            <a:srgbClr val="FFE0E0"/>
          </a:solidFill>
          <a:ln/>
        </p:spPr>
      </p:sp>
      <p:sp>
        <p:nvSpPr>
          <p:cNvPr id="6" name="Text 3"/>
          <p:cNvSpPr/>
          <p:nvPr/>
        </p:nvSpPr>
        <p:spPr>
          <a:xfrm>
            <a:off x="1290638" y="2024479"/>
            <a:ext cx="129540" cy="521256"/>
          </a:xfrm>
          <a:prstGeom prst="rect">
            <a:avLst/>
          </a:prstGeom>
          <a:noFill/>
          <a:ln/>
        </p:spPr>
        <p:txBody>
          <a:bodyPr wrap="none" rtlCol="0" anchor="t"/>
          <a:lstStyle/>
          <a:p>
            <a:pPr marL="0" indent="0" algn="ctr">
              <a:lnSpc>
                <a:spcPts val="4105"/>
              </a:lnSpc>
              <a:buNone/>
            </a:pPr>
            <a:r>
              <a:rPr lang="en-US" sz="3284" dirty="0">
                <a:solidFill>
                  <a:srgbClr val="1F1E1E"/>
                </a:solidFill>
                <a:latin typeface="Red Hat Text" pitchFamily="34" charset="0"/>
                <a:ea typeface="Red Hat Text" pitchFamily="34" charset="-122"/>
                <a:cs typeface="Red Hat Text" pitchFamily="34" charset="-120"/>
              </a:rPr>
              <a:t>1</a:t>
            </a:r>
            <a:endParaRPr lang="en-US" sz="3284" dirty="0"/>
          </a:p>
        </p:txBody>
      </p:sp>
      <p:sp>
        <p:nvSpPr>
          <p:cNvPr id="7" name="Text 4"/>
          <p:cNvSpPr/>
          <p:nvPr/>
        </p:nvSpPr>
        <p:spPr>
          <a:xfrm>
            <a:off x="1946196" y="2067818"/>
            <a:ext cx="2780467"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Code Reusability</a:t>
            </a:r>
            <a:endParaRPr lang="en-US" sz="2737" dirty="0"/>
          </a:p>
        </p:txBody>
      </p:sp>
      <p:sp>
        <p:nvSpPr>
          <p:cNvPr id="8" name="Text 5"/>
          <p:cNvSpPr/>
          <p:nvPr/>
        </p:nvSpPr>
        <p:spPr>
          <a:xfrm>
            <a:off x="1946196" y="2668964"/>
            <a:ext cx="5230058" cy="1779270"/>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Passing arrays to functions promotes code reusability by allowing the same function to operate on different arrays in different parts of the program.</a:t>
            </a:r>
            <a:endParaRPr lang="en-US" sz="2189" dirty="0"/>
          </a:p>
        </p:txBody>
      </p:sp>
      <p:sp>
        <p:nvSpPr>
          <p:cNvPr id="9" name="Shape 6"/>
          <p:cNvSpPr/>
          <p:nvPr/>
        </p:nvSpPr>
        <p:spPr>
          <a:xfrm>
            <a:off x="7454265" y="1972329"/>
            <a:ext cx="625554" cy="625554"/>
          </a:xfrm>
          <a:prstGeom prst="roundRect">
            <a:avLst>
              <a:gd name="adj" fmla="val 26670"/>
            </a:avLst>
          </a:prstGeom>
          <a:solidFill>
            <a:srgbClr val="FFE0E0"/>
          </a:solidFill>
          <a:ln/>
        </p:spPr>
      </p:sp>
      <p:sp>
        <p:nvSpPr>
          <p:cNvPr id="10" name="Text 7"/>
          <p:cNvSpPr/>
          <p:nvPr/>
        </p:nvSpPr>
        <p:spPr>
          <a:xfrm>
            <a:off x="7652742" y="2024479"/>
            <a:ext cx="228600" cy="521256"/>
          </a:xfrm>
          <a:prstGeom prst="rect">
            <a:avLst/>
          </a:prstGeom>
          <a:noFill/>
          <a:ln/>
        </p:spPr>
        <p:txBody>
          <a:bodyPr wrap="none" rtlCol="0" anchor="t"/>
          <a:lstStyle/>
          <a:p>
            <a:pPr marL="0" indent="0" algn="ctr">
              <a:lnSpc>
                <a:spcPts val="4105"/>
              </a:lnSpc>
              <a:buNone/>
            </a:pPr>
            <a:r>
              <a:rPr lang="en-US" sz="3284" dirty="0">
                <a:solidFill>
                  <a:srgbClr val="1F1E1E"/>
                </a:solidFill>
                <a:latin typeface="Red Hat Text" pitchFamily="34" charset="0"/>
                <a:ea typeface="Red Hat Text" pitchFamily="34" charset="-122"/>
                <a:cs typeface="Red Hat Text" pitchFamily="34" charset="-120"/>
              </a:rPr>
              <a:t>2</a:t>
            </a:r>
            <a:endParaRPr lang="en-US" sz="3284" dirty="0"/>
          </a:p>
        </p:txBody>
      </p:sp>
      <p:sp>
        <p:nvSpPr>
          <p:cNvPr id="11" name="Text 8"/>
          <p:cNvSpPr/>
          <p:nvPr/>
        </p:nvSpPr>
        <p:spPr>
          <a:xfrm>
            <a:off x="8357830" y="2067818"/>
            <a:ext cx="2780467"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Modularity</a:t>
            </a:r>
            <a:endParaRPr lang="en-US" sz="2737" dirty="0"/>
          </a:p>
        </p:txBody>
      </p:sp>
      <p:sp>
        <p:nvSpPr>
          <p:cNvPr id="12" name="Text 9"/>
          <p:cNvSpPr/>
          <p:nvPr/>
        </p:nvSpPr>
        <p:spPr>
          <a:xfrm>
            <a:off x="8357830" y="2668964"/>
            <a:ext cx="5230058" cy="1779270"/>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It enhances the modularity of the code by separating array processing into distinct, reusable functions, making the code more organized and maintainable.</a:t>
            </a:r>
            <a:endParaRPr lang="en-US" sz="2189" dirty="0"/>
          </a:p>
        </p:txBody>
      </p:sp>
      <p:sp>
        <p:nvSpPr>
          <p:cNvPr id="13" name="Shape 10"/>
          <p:cNvSpPr/>
          <p:nvPr/>
        </p:nvSpPr>
        <p:spPr>
          <a:xfrm>
            <a:off x="1042630" y="4943534"/>
            <a:ext cx="625554" cy="625554"/>
          </a:xfrm>
          <a:prstGeom prst="roundRect">
            <a:avLst>
              <a:gd name="adj" fmla="val 26670"/>
            </a:avLst>
          </a:prstGeom>
          <a:solidFill>
            <a:srgbClr val="FFE0E0"/>
          </a:solidFill>
          <a:ln/>
        </p:spPr>
      </p:sp>
      <p:sp>
        <p:nvSpPr>
          <p:cNvPr id="14" name="Text 11"/>
          <p:cNvSpPr/>
          <p:nvPr/>
        </p:nvSpPr>
        <p:spPr>
          <a:xfrm>
            <a:off x="1233488" y="4995683"/>
            <a:ext cx="243840" cy="521256"/>
          </a:xfrm>
          <a:prstGeom prst="rect">
            <a:avLst/>
          </a:prstGeom>
          <a:noFill/>
          <a:ln/>
        </p:spPr>
        <p:txBody>
          <a:bodyPr wrap="none" rtlCol="0" anchor="t"/>
          <a:lstStyle/>
          <a:p>
            <a:pPr marL="0" indent="0" algn="ctr">
              <a:lnSpc>
                <a:spcPts val="4105"/>
              </a:lnSpc>
              <a:buNone/>
            </a:pPr>
            <a:r>
              <a:rPr lang="en-US" sz="3284" dirty="0">
                <a:solidFill>
                  <a:srgbClr val="1F1E1E"/>
                </a:solidFill>
                <a:latin typeface="Red Hat Text" pitchFamily="34" charset="0"/>
                <a:ea typeface="Red Hat Text" pitchFamily="34" charset="-122"/>
                <a:cs typeface="Red Hat Text" pitchFamily="34" charset="-120"/>
              </a:rPr>
              <a:t>3</a:t>
            </a:r>
            <a:endParaRPr lang="en-US" sz="3284" dirty="0"/>
          </a:p>
        </p:txBody>
      </p:sp>
      <p:sp>
        <p:nvSpPr>
          <p:cNvPr id="15" name="Text 12"/>
          <p:cNvSpPr/>
          <p:nvPr/>
        </p:nvSpPr>
        <p:spPr>
          <a:xfrm>
            <a:off x="1946196" y="5039022"/>
            <a:ext cx="2918460"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Memory Efficiency</a:t>
            </a:r>
            <a:endParaRPr lang="en-US" sz="2737" dirty="0"/>
          </a:p>
        </p:txBody>
      </p:sp>
      <p:sp>
        <p:nvSpPr>
          <p:cNvPr id="16" name="Text 13"/>
          <p:cNvSpPr/>
          <p:nvPr/>
        </p:nvSpPr>
        <p:spPr>
          <a:xfrm>
            <a:off x="1946196" y="5640169"/>
            <a:ext cx="5230058" cy="1779270"/>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By passing arrays as pointers, the memory overhead associated with copying large arrays is minimized, leading to more memory-efficient programs.</a:t>
            </a:r>
            <a:endParaRPr lang="en-US" sz="2189" dirty="0"/>
          </a:p>
        </p:txBody>
      </p:sp>
      <p:sp>
        <p:nvSpPr>
          <p:cNvPr id="17" name="Shape 14"/>
          <p:cNvSpPr/>
          <p:nvPr/>
        </p:nvSpPr>
        <p:spPr>
          <a:xfrm>
            <a:off x="7454265" y="4943534"/>
            <a:ext cx="625554" cy="625554"/>
          </a:xfrm>
          <a:prstGeom prst="roundRect">
            <a:avLst>
              <a:gd name="adj" fmla="val 26670"/>
            </a:avLst>
          </a:prstGeom>
          <a:solidFill>
            <a:srgbClr val="FFE0E0"/>
          </a:solidFill>
          <a:ln/>
        </p:spPr>
      </p:sp>
      <p:sp>
        <p:nvSpPr>
          <p:cNvPr id="18" name="Text 15"/>
          <p:cNvSpPr/>
          <p:nvPr/>
        </p:nvSpPr>
        <p:spPr>
          <a:xfrm>
            <a:off x="7637502" y="4995683"/>
            <a:ext cx="259080" cy="521256"/>
          </a:xfrm>
          <a:prstGeom prst="rect">
            <a:avLst/>
          </a:prstGeom>
          <a:noFill/>
          <a:ln/>
        </p:spPr>
        <p:txBody>
          <a:bodyPr wrap="none" rtlCol="0" anchor="t"/>
          <a:lstStyle/>
          <a:p>
            <a:pPr marL="0" indent="0" algn="ctr">
              <a:lnSpc>
                <a:spcPts val="4105"/>
              </a:lnSpc>
              <a:buNone/>
            </a:pPr>
            <a:r>
              <a:rPr lang="en-US" sz="3284" dirty="0">
                <a:solidFill>
                  <a:srgbClr val="1F1E1E"/>
                </a:solidFill>
                <a:latin typeface="Red Hat Text" pitchFamily="34" charset="0"/>
                <a:ea typeface="Red Hat Text" pitchFamily="34" charset="-122"/>
                <a:cs typeface="Red Hat Text" pitchFamily="34" charset="-120"/>
              </a:rPr>
              <a:t>4</a:t>
            </a:r>
            <a:endParaRPr lang="en-US" sz="3284" dirty="0"/>
          </a:p>
        </p:txBody>
      </p:sp>
      <p:sp>
        <p:nvSpPr>
          <p:cNvPr id="19" name="Text 16"/>
          <p:cNvSpPr/>
          <p:nvPr/>
        </p:nvSpPr>
        <p:spPr>
          <a:xfrm>
            <a:off x="8357830" y="5039022"/>
            <a:ext cx="3291840"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Improved Readability</a:t>
            </a:r>
            <a:endParaRPr lang="en-US" sz="2737" dirty="0"/>
          </a:p>
        </p:txBody>
      </p:sp>
      <p:sp>
        <p:nvSpPr>
          <p:cNvPr id="20" name="Text 17"/>
          <p:cNvSpPr/>
          <p:nvPr/>
        </p:nvSpPr>
        <p:spPr>
          <a:xfrm>
            <a:off x="8357830" y="5640169"/>
            <a:ext cx="5230058" cy="1779270"/>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Passing arrays to functions can enhance code readability, as the logic for working with arrays is encapsulated within dedicated functions.</a:t>
            </a:r>
            <a:endParaRPr lang="en-US" sz="2189"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6981"/>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10972800" y="0"/>
            <a:ext cx="3657600" cy="8226981"/>
          </a:xfrm>
          <a:prstGeom prst="rect">
            <a:avLst/>
          </a:prstGeom>
        </p:spPr>
      </p:pic>
      <p:sp>
        <p:nvSpPr>
          <p:cNvPr id="5" name="Text 1"/>
          <p:cNvSpPr/>
          <p:nvPr/>
        </p:nvSpPr>
        <p:spPr>
          <a:xfrm>
            <a:off x="1042629" y="2619"/>
            <a:ext cx="8887539" cy="1737598"/>
          </a:xfrm>
          <a:prstGeom prst="rect">
            <a:avLst/>
          </a:prstGeom>
          <a:noFill/>
          <a:ln/>
        </p:spPr>
        <p:txBody>
          <a:bodyPr wrap="squar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Common mistakes passing arrays to functions</a:t>
            </a:r>
            <a:endParaRPr lang="en-US" sz="5474" dirty="0"/>
          </a:p>
        </p:txBody>
      </p:sp>
      <p:pic>
        <p:nvPicPr>
          <p:cNvPr id="6" name="Image 2" descr="preencoded.png"/>
          <p:cNvPicPr>
            <a:picLocks noChangeAspect="1"/>
          </p:cNvPicPr>
          <p:nvPr/>
        </p:nvPicPr>
        <p:blipFill>
          <a:blip r:embed="rId5"/>
          <a:stretch>
            <a:fillRect/>
          </a:stretch>
        </p:blipFill>
        <p:spPr>
          <a:xfrm>
            <a:off x="1042628" y="1773674"/>
            <a:ext cx="1142989" cy="2048589"/>
          </a:xfrm>
          <a:prstGeom prst="rect">
            <a:avLst/>
          </a:prstGeom>
        </p:spPr>
      </p:pic>
      <p:sp>
        <p:nvSpPr>
          <p:cNvPr id="7" name="Text 2"/>
          <p:cNvSpPr/>
          <p:nvPr/>
        </p:nvSpPr>
        <p:spPr>
          <a:xfrm>
            <a:off x="2849878" y="1608653"/>
            <a:ext cx="3947160" cy="434340"/>
          </a:xfrm>
          <a:prstGeom prst="rect">
            <a:avLst/>
          </a:prstGeom>
          <a:noFill/>
          <a:ln/>
        </p:spPr>
        <p:txBody>
          <a:bodyPr wrap="none" rtlCol="0" anchor="t"/>
          <a:lstStyle/>
          <a:p>
            <a:pPr marL="0" indent="0" algn="l">
              <a:lnSpc>
                <a:spcPts val="3421"/>
              </a:lnSpc>
              <a:buNone/>
            </a:pPr>
            <a:r>
              <a:rPr lang="en-US" sz="2737" dirty="0">
                <a:solidFill>
                  <a:srgbClr val="1F1E1E"/>
                </a:solidFill>
                <a:latin typeface="Red Hat Text" pitchFamily="34" charset="0"/>
                <a:ea typeface="Red Hat Text" pitchFamily="34" charset="-122"/>
                <a:cs typeface="Red Hat Text" pitchFamily="34" charset="-120"/>
              </a:rPr>
              <a:t>Confusion with Array Size</a:t>
            </a:r>
            <a:endParaRPr lang="en-US" sz="2737" dirty="0"/>
          </a:p>
        </p:txBody>
      </p:sp>
      <p:sp>
        <p:nvSpPr>
          <p:cNvPr id="8" name="Text 3"/>
          <p:cNvSpPr/>
          <p:nvPr/>
        </p:nvSpPr>
        <p:spPr>
          <a:xfrm>
            <a:off x="2849878" y="2209800"/>
            <a:ext cx="7080290" cy="1334453"/>
          </a:xfrm>
          <a:prstGeom prst="rect">
            <a:avLst/>
          </a:prstGeom>
          <a:noFill/>
          <a:ln/>
        </p:spPr>
        <p:txBody>
          <a:bodyPr wrap="square" rtlCol="0" anchor="t"/>
          <a:lstStyle/>
          <a:p>
            <a:pPr marL="0" indent="0" algn="l">
              <a:lnSpc>
                <a:spcPts val="3503"/>
              </a:lnSpc>
              <a:buNone/>
            </a:pPr>
            <a:r>
              <a:rPr lang="en-US" sz="2189" dirty="0">
                <a:solidFill>
                  <a:srgbClr val="3B3535"/>
                </a:solidFill>
                <a:latin typeface="Roboto" pitchFamily="34" charset="0"/>
                <a:ea typeface="Roboto" pitchFamily="34" charset="-122"/>
                <a:cs typeface="Roboto" pitchFamily="34" charset="-120"/>
              </a:rPr>
              <a:t>One common mistake is failing to pass the size of the array alongside the array itself, leading to errors in processing and memory access.</a:t>
            </a:r>
            <a:endParaRPr lang="en-US" sz="2189" dirty="0"/>
          </a:p>
        </p:txBody>
      </p:sp>
      <p:pic>
        <p:nvPicPr>
          <p:cNvPr id="9" name="Image 3" descr="preencoded.png"/>
          <p:cNvPicPr>
            <a:picLocks noChangeAspect="1"/>
          </p:cNvPicPr>
          <p:nvPr/>
        </p:nvPicPr>
        <p:blipFill>
          <a:blip r:embed="rId6"/>
          <a:stretch>
            <a:fillRect/>
          </a:stretch>
        </p:blipFill>
        <p:spPr>
          <a:xfrm>
            <a:off x="1042627" y="4028362"/>
            <a:ext cx="1142989" cy="2048589"/>
          </a:xfrm>
          <a:prstGeom prst="rect">
            <a:avLst/>
          </a:prstGeom>
        </p:spPr>
      </p:pic>
      <p:sp>
        <p:nvSpPr>
          <p:cNvPr id="10" name="Text 4"/>
          <p:cNvSpPr/>
          <p:nvPr/>
        </p:nvSpPr>
        <p:spPr>
          <a:xfrm>
            <a:off x="2849877" y="3863341"/>
            <a:ext cx="3162300" cy="434340"/>
          </a:xfrm>
          <a:prstGeom prst="rect">
            <a:avLst/>
          </a:prstGeom>
          <a:noFill/>
          <a:ln/>
        </p:spPr>
        <p:txBody>
          <a:bodyPr wrap="none" rtlCol="0" anchor="t"/>
          <a:lstStyle/>
          <a:p>
            <a:pPr marL="0" indent="0" algn="l">
              <a:lnSpc>
                <a:spcPts val="3421"/>
              </a:lnSpc>
              <a:buNone/>
            </a:pPr>
            <a:r>
              <a:rPr lang="en-US" sz="2737" dirty="0">
                <a:solidFill>
                  <a:srgbClr val="1F1E1E"/>
                </a:solidFill>
                <a:latin typeface="Red Hat Text" pitchFamily="34" charset="0"/>
                <a:ea typeface="Red Hat Text" pitchFamily="34" charset="-122"/>
                <a:cs typeface="Red Hat Text" pitchFamily="34" charset="-120"/>
              </a:rPr>
              <a:t>Incorrect Array Type</a:t>
            </a:r>
            <a:endParaRPr lang="en-US" sz="2737" dirty="0"/>
          </a:p>
        </p:txBody>
      </p:sp>
      <p:sp>
        <p:nvSpPr>
          <p:cNvPr id="11" name="Text 5"/>
          <p:cNvSpPr/>
          <p:nvPr/>
        </p:nvSpPr>
        <p:spPr>
          <a:xfrm>
            <a:off x="2849877" y="4464488"/>
            <a:ext cx="7080290" cy="1334453"/>
          </a:xfrm>
          <a:prstGeom prst="rect">
            <a:avLst/>
          </a:prstGeom>
          <a:noFill/>
          <a:ln/>
        </p:spPr>
        <p:txBody>
          <a:bodyPr wrap="square" rtlCol="0" anchor="t"/>
          <a:lstStyle/>
          <a:p>
            <a:pPr marL="0" indent="0" algn="l">
              <a:lnSpc>
                <a:spcPts val="3503"/>
              </a:lnSpc>
              <a:buNone/>
            </a:pPr>
            <a:r>
              <a:rPr lang="en-US" sz="2189" dirty="0">
                <a:solidFill>
                  <a:srgbClr val="3B3535"/>
                </a:solidFill>
                <a:latin typeface="Roboto" pitchFamily="34" charset="0"/>
                <a:ea typeface="Roboto" pitchFamily="34" charset="-122"/>
                <a:cs typeface="Roboto" pitchFamily="34" charset="-120"/>
              </a:rPr>
              <a:t>Using an incorrect array type in the function parameter can lead to unexpected behavior and erroneous results during array processing.</a:t>
            </a:r>
            <a:endParaRPr lang="en-US" sz="2189" dirty="0"/>
          </a:p>
        </p:txBody>
      </p:sp>
      <p:pic>
        <p:nvPicPr>
          <p:cNvPr id="12" name="Image 4" descr="preencoded.png"/>
          <p:cNvPicPr>
            <a:picLocks noChangeAspect="1"/>
          </p:cNvPicPr>
          <p:nvPr/>
        </p:nvPicPr>
        <p:blipFill>
          <a:blip r:embed="rId7"/>
          <a:stretch>
            <a:fillRect/>
          </a:stretch>
        </p:blipFill>
        <p:spPr>
          <a:xfrm>
            <a:off x="1042627" y="6271082"/>
            <a:ext cx="1142989" cy="2048589"/>
          </a:xfrm>
          <a:prstGeom prst="rect">
            <a:avLst/>
          </a:prstGeom>
        </p:spPr>
      </p:pic>
      <p:sp>
        <p:nvSpPr>
          <p:cNvPr id="13" name="Text 6"/>
          <p:cNvSpPr/>
          <p:nvPr/>
        </p:nvSpPr>
        <p:spPr>
          <a:xfrm>
            <a:off x="2849877" y="6106061"/>
            <a:ext cx="3101340" cy="434340"/>
          </a:xfrm>
          <a:prstGeom prst="rect">
            <a:avLst/>
          </a:prstGeom>
          <a:noFill/>
          <a:ln/>
        </p:spPr>
        <p:txBody>
          <a:bodyPr wrap="none" rtlCol="0" anchor="t"/>
          <a:lstStyle/>
          <a:p>
            <a:pPr marL="0" indent="0" algn="l">
              <a:lnSpc>
                <a:spcPts val="3421"/>
              </a:lnSpc>
              <a:buNone/>
            </a:pPr>
            <a:r>
              <a:rPr lang="en-US" sz="2737" dirty="0">
                <a:solidFill>
                  <a:srgbClr val="1F1E1E"/>
                </a:solidFill>
                <a:latin typeface="Red Hat Text" pitchFamily="34" charset="0"/>
                <a:ea typeface="Red Hat Text" pitchFamily="34" charset="-122"/>
                <a:cs typeface="Red Hat Text" pitchFamily="34" charset="-120"/>
              </a:rPr>
              <a:t>Undefined Behavior</a:t>
            </a:r>
            <a:endParaRPr lang="en-US" sz="2737" dirty="0"/>
          </a:p>
        </p:txBody>
      </p:sp>
      <p:sp>
        <p:nvSpPr>
          <p:cNvPr id="14" name="Text 7"/>
          <p:cNvSpPr/>
          <p:nvPr/>
        </p:nvSpPr>
        <p:spPr>
          <a:xfrm>
            <a:off x="2849877" y="6707208"/>
            <a:ext cx="7080290" cy="1334453"/>
          </a:xfrm>
          <a:prstGeom prst="rect">
            <a:avLst/>
          </a:prstGeom>
          <a:noFill/>
          <a:ln/>
        </p:spPr>
        <p:txBody>
          <a:bodyPr wrap="square" rtlCol="0" anchor="t"/>
          <a:lstStyle/>
          <a:p>
            <a:pPr marL="0" indent="0" algn="l">
              <a:lnSpc>
                <a:spcPts val="3503"/>
              </a:lnSpc>
              <a:buNone/>
            </a:pPr>
            <a:r>
              <a:rPr lang="en-US" sz="2189" dirty="0">
                <a:solidFill>
                  <a:srgbClr val="3B3535"/>
                </a:solidFill>
                <a:latin typeface="Roboto" pitchFamily="34" charset="0"/>
                <a:ea typeface="Roboto" pitchFamily="34" charset="-122"/>
                <a:cs typeface="Roboto" pitchFamily="34" charset="-120"/>
              </a:rPr>
              <a:t>Failing to handle edge cases and boundary conditions when passing arrays to functions can lead to undefined behavior and runtime errors.</a:t>
            </a:r>
            <a:endParaRPr lang="en-US" sz="2189"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700229" y="0"/>
            <a:ext cx="8887539" cy="1737598"/>
          </a:xfrm>
          <a:prstGeom prst="rect">
            <a:avLst/>
          </a:prstGeom>
          <a:noFill/>
          <a:ln/>
        </p:spPr>
        <p:txBody>
          <a:bodyPr wrap="squar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Examples of passing arrays to functions</a:t>
            </a:r>
            <a:endParaRPr lang="en-US" sz="5474" dirty="0"/>
          </a:p>
        </p:txBody>
      </p:sp>
      <p:sp>
        <p:nvSpPr>
          <p:cNvPr id="6" name="Shape 2"/>
          <p:cNvSpPr/>
          <p:nvPr/>
        </p:nvSpPr>
        <p:spPr>
          <a:xfrm>
            <a:off x="5089564" y="1659493"/>
            <a:ext cx="55602" cy="7586067"/>
          </a:xfrm>
          <a:prstGeom prst="rect">
            <a:avLst/>
          </a:prstGeom>
          <a:solidFill>
            <a:srgbClr val="FFE0E0"/>
          </a:solidFill>
          <a:ln/>
        </p:spPr>
      </p:sp>
      <p:sp>
        <p:nvSpPr>
          <p:cNvPr id="7" name="Shape 3"/>
          <p:cNvSpPr/>
          <p:nvPr/>
        </p:nvSpPr>
        <p:spPr>
          <a:xfrm>
            <a:off x="5430082" y="2161640"/>
            <a:ext cx="973098" cy="55602"/>
          </a:xfrm>
          <a:prstGeom prst="rect">
            <a:avLst/>
          </a:prstGeom>
          <a:solidFill>
            <a:srgbClr val="FFE0E0"/>
          </a:solidFill>
          <a:ln/>
        </p:spPr>
      </p:sp>
      <p:sp>
        <p:nvSpPr>
          <p:cNvPr id="8" name="Shape 4"/>
          <p:cNvSpPr/>
          <p:nvPr/>
        </p:nvSpPr>
        <p:spPr>
          <a:xfrm>
            <a:off x="4804528" y="1876783"/>
            <a:ext cx="625554" cy="625554"/>
          </a:xfrm>
          <a:prstGeom prst="roundRect">
            <a:avLst>
              <a:gd name="adj" fmla="val 26670"/>
            </a:avLst>
          </a:prstGeom>
          <a:solidFill>
            <a:srgbClr val="FFE0E0"/>
          </a:solidFill>
          <a:ln/>
        </p:spPr>
      </p:sp>
      <p:sp>
        <p:nvSpPr>
          <p:cNvPr id="9" name="Text 5"/>
          <p:cNvSpPr/>
          <p:nvPr/>
        </p:nvSpPr>
        <p:spPr>
          <a:xfrm>
            <a:off x="5052535" y="1928932"/>
            <a:ext cx="129540" cy="521256"/>
          </a:xfrm>
          <a:prstGeom prst="rect">
            <a:avLst/>
          </a:prstGeom>
          <a:noFill/>
          <a:ln/>
        </p:spPr>
        <p:txBody>
          <a:bodyPr wrap="none" rtlCol="0" anchor="t"/>
          <a:lstStyle/>
          <a:p>
            <a:pPr marL="0" indent="0" algn="ctr">
              <a:lnSpc>
                <a:spcPts val="4105"/>
              </a:lnSpc>
              <a:buNone/>
            </a:pPr>
            <a:r>
              <a:rPr lang="en-US" sz="3284" dirty="0">
                <a:solidFill>
                  <a:srgbClr val="1F1E1E"/>
                </a:solidFill>
                <a:latin typeface="Red Hat Text" pitchFamily="34" charset="0"/>
                <a:ea typeface="Red Hat Text" pitchFamily="34" charset="-122"/>
                <a:cs typeface="Red Hat Text" pitchFamily="34" charset="-120"/>
              </a:rPr>
              <a:t>1</a:t>
            </a:r>
            <a:endParaRPr lang="en-US" sz="3284" dirty="0"/>
          </a:p>
        </p:txBody>
      </p:sp>
      <p:sp>
        <p:nvSpPr>
          <p:cNvPr id="10" name="Text 6"/>
          <p:cNvSpPr/>
          <p:nvPr/>
        </p:nvSpPr>
        <p:spPr>
          <a:xfrm>
            <a:off x="6646544" y="1937504"/>
            <a:ext cx="3017520" cy="434340"/>
          </a:xfrm>
          <a:prstGeom prst="rect">
            <a:avLst/>
          </a:prstGeom>
          <a:noFill/>
          <a:ln/>
        </p:spPr>
        <p:txBody>
          <a:bodyPr wrap="none" rtlCol="0" anchor="t"/>
          <a:lstStyle/>
          <a:p>
            <a:pPr marL="0" indent="0" algn="l">
              <a:lnSpc>
                <a:spcPts val="3421"/>
              </a:lnSpc>
              <a:buNone/>
            </a:pPr>
            <a:r>
              <a:rPr lang="en-US" sz="2737" dirty="0">
                <a:solidFill>
                  <a:srgbClr val="1F1E1E"/>
                </a:solidFill>
                <a:latin typeface="Red Hat Text" pitchFamily="34" charset="0"/>
                <a:ea typeface="Red Hat Text" pitchFamily="34" charset="-122"/>
                <a:cs typeface="Red Hat Text" pitchFamily="34" charset="-120"/>
              </a:rPr>
              <a:t>Summing Elements</a:t>
            </a:r>
            <a:endParaRPr lang="en-US" sz="2737" dirty="0"/>
          </a:p>
        </p:txBody>
      </p:sp>
      <p:sp>
        <p:nvSpPr>
          <p:cNvPr id="11" name="Text 7"/>
          <p:cNvSpPr/>
          <p:nvPr/>
        </p:nvSpPr>
        <p:spPr>
          <a:xfrm>
            <a:off x="6646544" y="2538651"/>
            <a:ext cx="6941225" cy="1334453"/>
          </a:xfrm>
          <a:prstGeom prst="rect">
            <a:avLst/>
          </a:prstGeom>
          <a:noFill/>
          <a:ln/>
        </p:spPr>
        <p:txBody>
          <a:bodyPr wrap="square" rtlCol="0" anchor="t"/>
          <a:lstStyle/>
          <a:p>
            <a:pPr marL="0" indent="0" algn="l">
              <a:lnSpc>
                <a:spcPts val="3503"/>
              </a:lnSpc>
              <a:buNone/>
            </a:pPr>
            <a:r>
              <a:rPr lang="en-US" sz="2189" dirty="0">
                <a:solidFill>
                  <a:srgbClr val="3B3535"/>
                </a:solidFill>
                <a:latin typeface="Roboto" pitchFamily="34" charset="0"/>
                <a:ea typeface="Roboto" pitchFamily="34" charset="-122"/>
                <a:cs typeface="Roboto" pitchFamily="34" charset="-120"/>
              </a:rPr>
              <a:t>An example illustrating the function to calculate the sum of elements in an array passed as an argument and returning the result.</a:t>
            </a:r>
            <a:endParaRPr lang="en-US" sz="2189" dirty="0"/>
          </a:p>
        </p:txBody>
      </p:sp>
      <p:sp>
        <p:nvSpPr>
          <p:cNvPr id="12" name="Shape 8"/>
          <p:cNvSpPr/>
          <p:nvPr/>
        </p:nvSpPr>
        <p:spPr>
          <a:xfrm>
            <a:off x="5430082" y="4453594"/>
            <a:ext cx="973098" cy="55602"/>
          </a:xfrm>
          <a:prstGeom prst="rect">
            <a:avLst/>
          </a:prstGeom>
          <a:solidFill>
            <a:srgbClr val="FFE0E0"/>
          </a:solidFill>
          <a:ln/>
        </p:spPr>
      </p:sp>
      <p:sp>
        <p:nvSpPr>
          <p:cNvPr id="13" name="Shape 9"/>
          <p:cNvSpPr/>
          <p:nvPr/>
        </p:nvSpPr>
        <p:spPr>
          <a:xfrm>
            <a:off x="4804528" y="4168737"/>
            <a:ext cx="625554" cy="625554"/>
          </a:xfrm>
          <a:prstGeom prst="roundRect">
            <a:avLst>
              <a:gd name="adj" fmla="val 26670"/>
            </a:avLst>
          </a:prstGeom>
          <a:solidFill>
            <a:srgbClr val="FFE0E0"/>
          </a:solidFill>
          <a:ln/>
        </p:spPr>
      </p:sp>
      <p:sp>
        <p:nvSpPr>
          <p:cNvPr id="14" name="Text 10"/>
          <p:cNvSpPr/>
          <p:nvPr/>
        </p:nvSpPr>
        <p:spPr>
          <a:xfrm>
            <a:off x="5003005" y="4220887"/>
            <a:ext cx="228600" cy="521256"/>
          </a:xfrm>
          <a:prstGeom prst="rect">
            <a:avLst/>
          </a:prstGeom>
          <a:noFill/>
          <a:ln/>
        </p:spPr>
        <p:txBody>
          <a:bodyPr wrap="none" rtlCol="0" anchor="t"/>
          <a:lstStyle/>
          <a:p>
            <a:pPr marL="0" indent="0" algn="ctr">
              <a:lnSpc>
                <a:spcPts val="4105"/>
              </a:lnSpc>
              <a:buNone/>
            </a:pPr>
            <a:r>
              <a:rPr lang="en-US" sz="3284" dirty="0">
                <a:solidFill>
                  <a:srgbClr val="1F1E1E"/>
                </a:solidFill>
                <a:latin typeface="Red Hat Text" pitchFamily="34" charset="0"/>
                <a:ea typeface="Red Hat Text" pitchFamily="34" charset="-122"/>
                <a:cs typeface="Red Hat Text" pitchFamily="34" charset="-120"/>
              </a:rPr>
              <a:t>2</a:t>
            </a:r>
            <a:endParaRPr lang="en-US" sz="3284" dirty="0"/>
          </a:p>
        </p:txBody>
      </p:sp>
      <p:sp>
        <p:nvSpPr>
          <p:cNvPr id="15" name="Text 11"/>
          <p:cNvSpPr/>
          <p:nvPr/>
        </p:nvSpPr>
        <p:spPr>
          <a:xfrm>
            <a:off x="6646544" y="4229459"/>
            <a:ext cx="2780467" cy="434340"/>
          </a:xfrm>
          <a:prstGeom prst="rect">
            <a:avLst/>
          </a:prstGeom>
          <a:noFill/>
          <a:ln/>
        </p:spPr>
        <p:txBody>
          <a:bodyPr wrap="none" rtlCol="0" anchor="t"/>
          <a:lstStyle/>
          <a:p>
            <a:pPr marL="0" indent="0" algn="l">
              <a:lnSpc>
                <a:spcPts val="3421"/>
              </a:lnSpc>
              <a:buNone/>
            </a:pPr>
            <a:r>
              <a:rPr lang="en-US" sz="2737" dirty="0">
                <a:solidFill>
                  <a:srgbClr val="1F1E1E"/>
                </a:solidFill>
                <a:latin typeface="Red Hat Text" pitchFamily="34" charset="0"/>
                <a:ea typeface="Red Hat Text" pitchFamily="34" charset="-122"/>
                <a:cs typeface="Red Hat Text" pitchFamily="34" charset="-120"/>
              </a:rPr>
              <a:t>Sorting an Array</a:t>
            </a:r>
            <a:endParaRPr lang="en-US" sz="2737" dirty="0"/>
          </a:p>
        </p:txBody>
      </p:sp>
      <p:sp>
        <p:nvSpPr>
          <p:cNvPr id="16" name="Text 12"/>
          <p:cNvSpPr/>
          <p:nvPr/>
        </p:nvSpPr>
        <p:spPr>
          <a:xfrm>
            <a:off x="6646544" y="4830606"/>
            <a:ext cx="6941225" cy="1334453"/>
          </a:xfrm>
          <a:prstGeom prst="rect">
            <a:avLst/>
          </a:prstGeom>
          <a:noFill/>
          <a:ln/>
        </p:spPr>
        <p:txBody>
          <a:bodyPr wrap="square" rtlCol="0" anchor="t"/>
          <a:lstStyle/>
          <a:p>
            <a:pPr marL="0" indent="0" algn="l">
              <a:lnSpc>
                <a:spcPts val="3503"/>
              </a:lnSpc>
              <a:buNone/>
            </a:pPr>
            <a:r>
              <a:rPr lang="en-US" sz="2189" dirty="0">
                <a:solidFill>
                  <a:srgbClr val="3B3535"/>
                </a:solidFill>
                <a:latin typeface="Roboto" pitchFamily="34" charset="0"/>
                <a:ea typeface="Roboto" pitchFamily="34" charset="-122"/>
                <a:cs typeface="Roboto" pitchFamily="34" charset="-120"/>
              </a:rPr>
              <a:t>Demonstrating a function that takes an array and rearranges its elements to be in ascending or descending order.</a:t>
            </a:r>
            <a:endParaRPr lang="en-US" sz="2189" dirty="0"/>
          </a:p>
        </p:txBody>
      </p:sp>
      <p:sp>
        <p:nvSpPr>
          <p:cNvPr id="17" name="Shape 13"/>
          <p:cNvSpPr/>
          <p:nvPr/>
        </p:nvSpPr>
        <p:spPr>
          <a:xfrm>
            <a:off x="5450144" y="6810196"/>
            <a:ext cx="973098" cy="55602"/>
          </a:xfrm>
          <a:prstGeom prst="rect">
            <a:avLst/>
          </a:prstGeom>
          <a:solidFill>
            <a:srgbClr val="FFE0E0"/>
          </a:solidFill>
          <a:ln/>
        </p:spPr>
      </p:sp>
      <p:sp>
        <p:nvSpPr>
          <p:cNvPr id="18" name="Shape 14"/>
          <p:cNvSpPr/>
          <p:nvPr/>
        </p:nvSpPr>
        <p:spPr>
          <a:xfrm>
            <a:off x="4824590" y="6525339"/>
            <a:ext cx="625554" cy="625554"/>
          </a:xfrm>
          <a:prstGeom prst="roundRect">
            <a:avLst>
              <a:gd name="adj" fmla="val 26670"/>
            </a:avLst>
          </a:prstGeom>
          <a:solidFill>
            <a:srgbClr val="FFE0E0"/>
          </a:solidFill>
          <a:ln/>
        </p:spPr>
      </p:sp>
      <p:sp>
        <p:nvSpPr>
          <p:cNvPr id="19" name="Text 15"/>
          <p:cNvSpPr/>
          <p:nvPr/>
        </p:nvSpPr>
        <p:spPr>
          <a:xfrm>
            <a:off x="5015447" y="6577489"/>
            <a:ext cx="243840" cy="521256"/>
          </a:xfrm>
          <a:prstGeom prst="rect">
            <a:avLst/>
          </a:prstGeom>
          <a:noFill/>
          <a:ln/>
        </p:spPr>
        <p:txBody>
          <a:bodyPr wrap="none" rtlCol="0" anchor="t"/>
          <a:lstStyle/>
          <a:p>
            <a:pPr marL="0" indent="0" algn="ctr">
              <a:lnSpc>
                <a:spcPts val="4105"/>
              </a:lnSpc>
              <a:buNone/>
            </a:pPr>
            <a:r>
              <a:rPr lang="en-US" sz="3284" dirty="0">
                <a:solidFill>
                  <a:srgbClr val="1F1E1E"/>
                </a:solidFill>
                <a:latin typeface="Red Hat Text" pitchFamily="34" charset="0"/>
                <a:ea typeface="Red Hat Text" pitchFamily="34" charset="-122"/>
                <a:cs typeface="Red Hat Text" pitchFamily="34" charset="-120"/>
              </a:rPr>
              <a:t>3</a:t>
            </a:r>
            <a:endParaRPr lang="en-US" sz="3284" dirty="0"/>
          </a:p>
        </p:txBody>
      </p:sp>
      <p:sp>
        <p:nvSpPr>
          <p:cNvPr id="20" name="Text 16"/>
          <p:cNvSpPr/>
          <p:nvPr/>
        </p:nvSpPr>
        <p:spPr>
          <a:xfrm>
            <a:off x="6666606" y="6586061"/>
            <a:ext cx="2918460" cy="434340"/>
          </a:xfrm>
          <a:prstGeom prst="rect">
            <a:avLst/>
          </a:prstGeom>
          <a:noFill/>
          <a:ln/>
        </p:spPr>
        <p:txBody>
          <a:bodyPr wrap="none" rtlCol="0" anchor="t"/>
          <a:lstStyle/>
          <a:p>
            <a:pPr marL="0" indent="0" algn="l">
              <a:lnSpc>
                <a:spcPts val="3421"/>
              </a:lnSpc>
              <a:buNone/>
            </a:pPr>
            <a:r>
              <a:rPr lang="en-US" sz="2737" dirty="0">
                <a:solidFill>
                  <a:srgbClr val="1F1E1E"/>
                </a:solidFill>
                <a:latin typeface="Red Hat Text" pitchFamily="34" charset="0"/>
                <a:ea typeface="Red Hat Text" pitchFamily="34" charset="-122"/>
                <a:cs typeface="Red Hat Text" pitchFamily="34" charset="-120"/>
              </a:rPr>
              <a:t>Searching an Array</a:t>
            </a:r>
            <a:endParaRPr lang="en-US" sz="2737" dirty="0"/>
          </a:p>
        </p:txBody>
      </p:sp>
      <p:sp>
        <p:nvSpPr>
          <p:cNvPr id="21" name="Text 17"/>
          <p:cNvSpPr/>
          <p:nvPr/>
        </p:nvSpPr>
        <p:spPr>
          <a:xfrm>
            <a:off x="6666606" y="7187208"/>
            <a:ext cx="6941225" cy="889635"/>
          </a:xfrm>
          <a:prstGeom prst="rect">
            <a:avLst/>
          </a:prstGeom>
          <a:noFill/>
          <a:ln/>
        </p:spPr>
        <p:txBody>
          <a:bodyPr wrap="square" rtlCol="0" anchor="t"/>
          <a:lstStyle/>
          <a:p>
            <a:pPr marL="0" indent="0" algn="l">
              <a:lnSpc>
                <a:spcPts val="3503"/>
              </a:lnSpc>
              <a:buNone/>
            </a:pPr>
            <a:r>
              <a:rPr lang="en-US" sz="2189" dirty="0">
                <a:solidFill>
                  <a:srgbClr val="3B3535"/>
                </a:solidFill>
                <a:latin typeface="Roboto" pitchFamily="34" charset="0"/>
                <a:ea typeface="Roboto" pitchFamily="34" charset="-122"/>
                <a:cs typeface="Roboto" pitchFamily="34" charset="-120"/>
              </a:rPr>
              <a:t>An example showing a function that searches for a specific element within an array and returns its index.</a:t>
            </a:r>
            <a:endParaRPr lang="en-US" sz="2189"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22339" y="59769"/>
            <a:ext cx="8887539" cy="847963"/>
          </a:xfrm>
          <a:prstGeom prst="rect">
            <a:avLst/>
          </a:prstGeom>
          <a:noFill/>
          <a:ln/>
        </p:spPr>
        <p:txBody>
          <a:bodyPr wrap="squar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Conclusion and key</a:t>
            </a:r>
            <a:endParaRPr lang="en-US" sz="5474" dirty="0"/>
          </a:p>
        </p:txBody>
      </p:sp>
      <p:sp>
        <p:nvSpPr>
          <p:cNvPr id="6" name="Shape 2"/>
          <p:cNvSpPr/>
          <p:nvPr/>
        </p:nvSpPr>
        <p:spPr>
          <a:xfrm>
            <a:off x="4422219" y="1048404"/>
            <a:ext cx="4304824" cy="4270891"/>
          </a:xfrm>
          <a:prstGeom prst="roundRect">
            <a:avLst>
              <a:gd name="adj" fmla="val 3906"/>
            </a:avLst>
          </a:prstGeom>
          <a:solidFill>
            <a:srgbClr val="FFE0E0"/>
          </a:solidFill>
          <a:ln/>
        </p:spPr>
      </p:sp>
      <p:sp>
        <p:nvSpPr>
          <p:cNvPr id="7" name="Text 3"/>
          <p:cNvSpPr/>
          <p:nvPr/>
        </p:nvSpPr>
        <p:spPr>
          <a:xfrm>
            <a:off x="4700230" y="1326415"/>
            <a:ext cx="2780467"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Flexibility</a:t>
            </a:r>
            <a:endParaRPr lang="en-US" sz="2737" dirty="0"/>
          </a:p>
        </p:txBody>
      </p:sp>
      <p:sp>
        <p:nvSpPr>
          <p:cNvPr id="8" name="Text 4"/>
          <p:cNvSpPr/>
          <p:nvPr/>
        </p:nvSpPr>
        <p:spPr>
          <a:xfrm>
            <a:off x="4700230" y="1927562"/>
            <a:ext cx="3748802" cy="2224087"/>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Passing arrays to functions enhances the flexibility and usability of C programs, allowing for modular and organized code development.</a:t>
            </a:r>
            <a:endParaRPr lang="en-US" sz="2189" dirty="0"/>
          </a:p>
        </p:txBody>
      </p:sp>
      <p:sp>
        <p:nvSpPr>
          <p:cNvPr id="9" name="Shape 5"/>
          <p:cNvSpPr/>
          <p:nvPr/>
        </p:nvSpPr>
        <p:spPr>
          <a:xfrm>
            <a:off x="9005054" y="1048404"/>
            <a:ext cx="4304824" cy="4270891"/>
          </a:xfrm>
          <a:prstGeom prst="roundRect">
            <a:avLst>
              <a:gd name="adj" fmla="val 3906"/>
            </a:avLst>
          </a:prstGeom>
          <a:solidFill>
            <a:srgbClr val="FFE0E0"/>
          </a:solidFill>
          <a:ln/>
        </p:spPr>
      </p:sp>
      <p:sp>
        <p:nvSpPr>
          <p:cNvPr id="10" name="Text 6"/>
          <p:cNvSpPr/>
          <p:nvPr/>
        </p:nvSpPr>
        <p:spPr>
          <a:xfrm>
            <a:off x="9283065" y="1326415"/>
            <a:ext cx="2780467"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Efficiency</a:t>
            </a:r>
            <a:endParaRPr lang="en-US" sz="2737" dirty="0"/>
          </a:p>
        </p:txBody>
      </p:sp>
      <p:sp>
        <p:nvSpPr>
          <p:cNvPr id="11" name="Text 7"/>
          <p:cNvSpPr/>
          <p:nvPr/>
        </p:nvSpPr>
        <p:spPr>
          <a:xfrm>
            <a:off x="9283065" y="1927562"/>
            <a:ext cx="3748802" cy="3113722"/>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Understanding the different methods of passing arrays to functions enables programmers to write efficient and optimized code that conserves memory and processing resources.</a:t>
            </a:r>
            <a:endParaRPr lang="en-US" sz="2189" dirty="0"/>
          </a:p>
        </p:txBody>
      </p:sp>
      <p:sp>
        <p:nvSpPr>
          <p:cNvPr id="12" name="Shape 8"/>
          <p:cNvSpPr/>
          <p:nvPr/>
        </p:nvSpPr>
        <p:spPr>
          <a:xfrm>
            <a:off x="4422219" y="5597306"/>
            <a:ext cx="8887539" cy="2491621"/>
          </a:xfrm>
          <a:prstGeom prst="roundRect">
            <a:avLst>
              <a:gd name="adj" fmla="val 6696"/>
            </a:avLst>
          </a:prstGeom>
          <a:solidFill>
            <a:srgbClr val="FFE0E0"/>
          </a:solidFill>
          <a:ln/>
        </p:spPr>
      </p:sp>
      <p:sp>
        <p:nvSpPr>
          <p:cNvPr id="13" name="Text 9"/>
          <p:cNvSpPr/>
          <p:nvPr/>
        </p:nvSpPr>
        <p:spPr>
          <a:xfrm>
            <a:off x="4700230" y="5875317"/>
            <a:ext cx="2780467" cy="434340"/>
          </a:xfrm>
          <a:prstGeom prst="rect">
            <a:avLst/>
          </a:prstGeom>
          <a:noFill/>
          <a:ln/>
        </p:spPr>
        <p:txBody>
          <a:bodyPr wrap="none" rtlCol="0" anchor="t"/>
          <a:lstStyle/>
          <a:p>
            <a:pPr marL="0" indent="0">
              <a:lnSpc>
                <a:spcPts val="3421"/>
              </a:lnSpc>
              <a:buNone/>
            </a:pPr>
            <a:r>
              <a:rPr lang="en-US" sz="2737" dirty="0">
                <a:solidFill>
                  <a:srgbClr val="1F1E1E"/>
                </a:solidFill>
                <a:latin typeface="Red Hat Text" pitchFamily="34" charset="0"/>
                <a:ea typeface="Red Hat Text" pitchFamily="34" charset="-122"/>
                <a:cs typeface="Red Hat Text" pitchFamily="34" charset="-120"/>
              </a:rPr>
              <a:t>Best Practices</a:t>
            </a:r>
            <a:endParaRPr lang="en-US" sz="2737" dirty="0"/>
          </a:p>
        </p:txBody>
      </p:sp>
      <p:sp>
        <p:nvSpPr>
          <p:cNvPr id="14" name="Text 10"/>
          <p:cNvSpPr/>
          <p:nvPr/>
        </p:nvSpPr>
        <p:spPr>
          <a:xfrm>
            <a:off x="4700230" y="6476464"/>
            <a:ext cx="8331518" cy="1334453"/>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Awareness of common mistakes, along with best practices for passing arrays to functions, is crucial for maintaining code stability and reliability.</a:t>
            </a:r>
            <a:endParaRPr lang="en-US" sz="2189"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754</Words>
  <Application>Microsoft Office PowerPoint</Application>
  <PresentationFormat>Custom</PresentationFormat>
  <Paragraphs>71</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Red Hat Text</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AHMAD FAISAL SAHIBZADA</cp:lastModifiedBy>
  <cp:revision>6</cp:revision>
  <dcterms:created xsi:type="dcterms:W3CDTF">2024-01-08T06:41:09Z</dcterms:created>
  <dcterms:modified xsi:type="dcterms:W3CDTF">2024-02-12T07:32:41Z</dcterms:modified>
</cp:coreProperties>
</file>